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tif" ContentType="image/tiff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38" d="100"/>
          <a:sy n="38" d="100"/>
        </p:scale>
        <p:origin x="-163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1F661C-D231-F946-B689-75024ACC66FC}" type="datetimeFigureOut">
              <a:rPr lang="en-US" smtClean="0"/>
              <a:t>2/3/16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8A92A0-E9BD-5349-92D1-CDE996F50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598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11FA4-8CDE-C646-9B4C-F398F7C65D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8643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324. Onion, </a:t>
            </a:r>
            <a:r>
              <a:rPr lang="en-US" dirty="0" smtClean="0"/>
              <a:t>white</a:t>
            </a:r>
            <a:r>
              <a:rPr lang="en-US" smtClean="0"/>
              <a:t>/yellow.  </a:t>
            </a:r>
            <a:r>
              <a:rPr lang="en-US" dirty="0" smtClean="0"/>
              <a:t>SEM</a:t>
            </a:r>
            <a:r>
              <a:rPr lang="en-US" baseline="0" dirty="0" smtClean="0"/>
              <a:t> of parenchymal </a:t>
            </a:r>
            <a:r>
              <a:rPr lang="en-US" dirty="0" smtClean="0"/>
              <a:t>cells.  Courtesy of </a:t>
            </a:r>
            <a:r>
              <a:rPr lang="en-US" dirty="0" err="1" smtClean="0"/>
              <a:t>Dr</a:t>
            </a:r>
            <a:r>
              <a:rPr lang="en-US" dirty="0" smtClean="0"/>
              <a:t>, Meredith A. Lane.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6955D-8A86-1645-B5ED-1EA1F5462F9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85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316</a:t>
            </a:r>
            <a:r>
              <a:rPr lang="en-US" dirty="0" smtClean="0"/>
              <a:t>.  </a:t>
            </a:r>
            <a:r>
              <a:rPr lang="en-US" b="1" i="1" dirty="0" smtClean="0"/>
              <a:t>Allium </a:t>
            </a:r>
            <a:r>
              <a:rPr lang="en-US" b="1" i="1" dirty="0" err="1" smtClean="0"/>
              <a:t>cepa</a:t>
            </a:r>
            <a:r>
              <a:rPr lang="en-US" b="1" i="1" dirty="0" smtClean="0"/>
              <a:t> </a:t>
            </a:r>
            <a:r>
              <a:rPr lang="en-US" b="1" i="0" dirty="0" smtClean="0"/>
              <a:t>L.  </a:t>
            </a:r>
            <a:r>
              <a:rPr lang="en-US" dirty="0" smtClean="0"/>
              <a:t> </a:t>
            </a:r>
            <a:r>
              <a:rPr lang="en-US" dirty="0" smtClean="0"/>
              <a:t>Onion, green; Elongate epidermal cells,</a:t>
            </a:r>
            <a:r>
              <a:rPr lang="en-US" baseline="0" dirty="0" smtClean="0"/>
              <a:t> stomata (arrows) separating elongate cells </a:t>
            </a:r>
            <a:r>
              <a:rPr lang="en-US" baseline="0" dirty="0" err="1" smtClean="0"/>
              <a:t>longitundinally</a:t>
            </a:r>
            <a:r>
              <a:rPr lang="en-US" baseline="0" dirty="0" smtClean="0"/>
              <a:t>, 10X.  Compare to leek and chives.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6955D-8A86-1645-B5ED-1EA1F5462F9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716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317. Onion, green.</a:t>
            </a:r>
            <a:r>
              <a:rPr lang="en-US" baseline="0" dirty="0" smtClean="0"/>
              <a:t>  Epidermal cells and </a:t>
            </a:r>
            <a:r>
              <a:rPr lang="en-US" baseline="0" dirty="0" err="1" smtClean="0"/>
              <a:t>s</a:t>
            </a:r>
            <a:r>
              <a:rPr lang="en-US" dirty="0" err="1" smtClean="0"/>
              <a:t>tomate</a:t>
            </a:r>
            <a:r>
              <a:rPr lang="en-US" dirty="0" smtClean="0"/>
              <a:t> (arrow),</a:t>
            </a:r>
            <a:r>
              <a:rPr lang="en-US" baseline="0" dirty="0" smtClean="0"/>
              <a:t> 40X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6955D-8A86-1645-B5ED-1EA1F5462F9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9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318. Onion, green;  spherical parenchymal cells and elongate epithelial cells, 10X.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6955D-8A86-1645-B5ED-1EA1F5462F9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172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319. </a:t>
            </a:r>
            <a:r>
              <a:rPr lang="en-US" b="1" i="1" dirty="0" smtClean="0"/>
              <a:t>Allium </a:t>
            </a:r>
            <a:r>
              <a:rPr lang="en-US" b="1" i="1" dirty="0" err="1" smtClean="0"/>
              <a:t>cepa</a:t>
            </a:r>
            <a:r>
              <a:rPr lang="en-US" b="1" i="1" dirty="0" smtClean="0"/>
              <a:t> </a:t>
            </a:r>
            <a:r>
              <a:rPr lang="en-US" b="1" i="0" dirty="0" smtClean="0"/>
              <a:t>L. </a:t>
            </a:r>
            <a:r>
              <a:rPr lang="en-US" dirty="0" smtClean="0"/>
              <a:t>Onion</a:t>
            </a:r>
            <a:r>
              <a:rPr lang="en-US" dirty="0" smtClean="0"/>
              <a:t>, red;  isolated pulp parenchymal cells, 10X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6955D-8A86-1645-B5ED-1EA1F5462F9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839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320. Onion, red; isolated parenchymal cell containing red pigment, anthocyanin,</a:t>
            </a:r>
            <a:r>
              <a:rPr lang="en-US" baseline="0" dirty="0" smtClean="0"/>
              <a:t> 25X.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6955D-8A86-1645-B5ED-1EA1F5462F9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331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321. </a:t>
            </a:r>
            <a:r>
              <a:rPr lang="en-US" b="1" i="1" dirty="0" smtClean="0"/>
              <a:t>Allium </a:t>
            </a:r>
            <a:r>
              <a:rPr lang="en-US" b="1" i="1" dirty="0" err="1" smtClean="0"/>
              <a:t>cepa</a:t>
            </a:r>
            <a:r>
              <a:rPr lang="en-US" b="1" i="1" dirty="0" smtClean="0"/>
              <a:t> </a:t>
            </a:r>
            <a:r>
              <a:rPr lang="en-US" b="1" i="0" dirty="0" smtClean="0"/>
              <a:t>L. </a:t>
            </a:r>
            <a:r>
              <a:rPr lang="en-US" dirty="0" smtClean="0"/>
              <a:t>Onion</a:t>
            </a:r>
            <a:r>
              <a:rPr lang="en-US" dirty="0" smtClean="0"/>
              <a:t>, white/yellow;  Elongate epidermal</a:t>
            </a:r>
            <a:r>
              <a:rPr lang="en-US" baseline="0" dirty="0" smtClean="0"/>
              <a:t> cells</a:t>
            </a:r>
            <a:r>
              <a:rPr lang="en-US" dirty="0" smtClean="0"/>
              <a:t> stained with </a:t>
            </a:r>
            <a:r>
              <a:rPr lang="en-US" dirty="0" err="1" smtClean="0"/>
              <a:t>safranin</a:t>
            </a:r>
            <a:r>
              <a:rPr lang="en-US" dirty="0" smtClean="0"/>
              <a:t>,</a:t>
            </a:r>
            <a:r>
              <a:rPr lang="en-US" baseline="0" dirty="0" smtClean="0"/>
              <a:t> 10X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6955D-8A86-1645-B5ED-1EA1F5462F9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8622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322. Onion,</a:t>
            </a:r>
            <a:r>
              <a:rPr lang="en-US" baseline="0" dirty="0" smtClean="0"/>
              <a:t> white/yellow.  Pulp parenchymal cells, 10X.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6955D-8A86-1645-B5ED-1EA1F5462F9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094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323. Onion, white/yellow</a:t>
            </a:r>
            <a:r>
              <a:rPr lang="en-US" baseline="0" dirty="0" smtClean="0"/>
              <a:t>.  Parenchymal cells, 25X.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6955D-8A86-1645-B5ED-1EA1F5462F9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23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F90B-034E-724B-BF02-979CE9A751F1}" type="datetimeFigureOut">
              <a:rPr lang="en-US" smtClean="0"/>
              <a:t>2/3/16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C815-EBD7-B547-A072-85ED25562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727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F90B-034E-724B-BF02-979CE9A751F1}" type="datetimeFigureOut">
              <a:rPr lang="en-US" smtClean="0"/>
              <a:t>2/3/16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C815-EBD7-B547-A072-85ED25562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409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F90B-034E-724B-BF02-979CE9A751F1}" type="datetimeFigureOut">
              <a:rPr lang="en-US" smtClean="0"/>
              <a:t>2/3/16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C815-EBD7-B547-A072-85ED25562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984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F90B-034E-724B-BF02-979CE9A751F1}" type="datetimeFigureOut">
              <a:rPr lang="en-US" smtClean="0"/>
              <a:t>2/3/16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C815-EBD7-B547-A072-85ED25562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410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F90B-034E-724B-BF02-979CE9A751F1}" type="datetimeFigureOut">
              <a:rPr lang="en-US" smtClean="0"/>
              <a:t>2/3/16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C815-EBD7-B547-A072-85ED25562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130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F90B-034E-724B-BF02-979CE9A751F1}" type="datetimeFigureOut">
              <a:rPr lang="en-US" smtClean="0"/>
              <a:t>2/3/16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C815-EBD7-B547-A072-85ED25562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161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F90B-034E-724B-BF02-979CE9A751F1}" type="datetimeFigureOut">
              <a:rPr lang="en-US" smtClean="0"/>
              <a:t>2/3/16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C815-EBD7-B547-A072-85ED25562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902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F90B-034E-724B-BF02-979CE9A751F1}" type="datetimeFigureOut">
              <a:rPr lang="en-US" smtClean="0"/>
              <a:t>2/3/16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C815-EBD7-B547-A072-85ED25562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175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F90B-034E-724B-BF02-979CE9A751F1}" type="datetimeFigureOut">
              <a:rPr lang="en-US" smtClean="0"/>
              <a:t>2/3/16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C815-EBD7-B547-A072-85ED25562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693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F90B-034E-724B-BF02-979CE9A751F1}" type="datetimeFigureOut">
              <a:rPr lang="en-US" smtClean="0"/>
              <a:t>2/3/16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C815-EBD7-B547-A072-85ED25562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926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F90B-034E-724B-BF02-979CE9A751F1}" type="datetimeFigureOut">
              <a:rPr lang="en-US" smtClean="0"/>
              <a:t>2/3/16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C815-EBD7-B547-A072-85ED25562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444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CF90B-034E-724B-BF02-979CE9A751F1}" type="datetimeFigureOut">
              <a:rPr lang="en-US" smtClean="0"/>
              <a:t>2/3/16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5C815-EBD7-B547-A072-85ED25562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591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t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2143" y="290286"/>
            <a:ext cx="83457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FF00"/>
                </a:solidFill>
              </a:rPr>
              <a:t>Photomicrographs of Plant foods  </a:t>
            </a:r>
          </a:p>
          <a:p>
            <a:endParaRPr lang="en-US" sz="4000" b="1" dirty="0" smtClean="0">
              <a:solidFill>
                <a:srgbClr val="FFFF00"/>
              </a:solidFill>
            </a:endParaRPr>
          </a:p>
          <a:p>
            <a:r>
              <a:rPr lang="en-US" sz="4000" b="1" dirty="0" smtClean="0">
                <a:solidFill>
                  <a:srgbClr val="FFFF00"/>
                </a:solidFill>
              </a:rPr>
              <a:t>	</a:t>
            </a:r>
            <a:r>
              <a:rPr lang="en-US" sz="4000" b="1" dirty="0" smtClean="0">
                <a:solidFill>
                  <a:srgbClr val="FFFF00"/>
                </a:solidFill>
              </a:rPr>
              <a:t>Onions: Green, Red, White, Yellow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97200" y="3723269"/>
            <a:ext cx="4572000" cy="175432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Permission to reproduce original photomicrographs used to make this  collection may be obtained from </a:t>
            </a:r>
          </a:p>
          <a:p>
            <a:r>
              <a:rPr lang="en-US" b="1" dirty="0">
                <a:solidFill>
                  <a:srgbClr val="FFFF00"/>
                </a:solidFill>
              </a:rPr>
              <a:t>  </a:t>
            </a:r>
            <a:endParaRPr lang="en-US" b="1" dirty="0" smtClean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Dr. David O. Norris at</a:t>
            </a:r>
          </a:p>
          <a:p>
            <a:r>
              <a:rPr lang="en-US" b="1" i="1" dirty="0">
                <a:solidFill>
                  <a:srgbClr val="FFFF00"/>
                </a:solidFill>
              </a:rPr>
              <a:t>   </a:t>
            </a:r>
            <a:r>
              <a:rPr lang="en-US" b="1" i="1" dirty="0" err="1">
                <a:solidFill>
                  <a:srgbClr val="FFFF00"/>
                </a:solidFill>
              </a:rPr>
              <a:t>david.norris@colorado.edu</a:t>
            </a:r>
            <a:r>
              <a:rPr lang="en-US" b="1" dirty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861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nion skin SE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4" y="211681"/>
            <a:ext cx="9132356" cy="612648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365567" y="6588587"/>
            <a:ext cx="1212146" cy="0"/>
          </a:xfrm>
          <a:prstGeom prst="line">
            <a:avLst/>
          </a:prstGeom>
          <a:ln w="152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750877" y="6395893"/>
            <a:ext cx="905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100 µm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59326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een Onion 2 10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H="1">
            <a:off x="2611718" y="4761753"/>
            <a:ext cx="433295" cy="0"/>
          </a:xfrm>
          <a:prstGeom prst="line">
            <a:avLst/>
          </a:prstGeom>
          <a:ln w="57150" cmpd="sng">
            <a:solidFill>
              <a:srgbClr val="FFFFF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4367971" y="2317708"/>
            <a:ext cx="433295" cy="0"/>
          </a:xfrm>
          <a:prstGeom prst="line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2798815" y="2216109"/>
            <a:ext cx="433295" cy="0"/>
          </a:xfrm>
          <a:prstGeom prst="line">
            <a:avLst/>
          </a:prstGeom>
          <a:ln w="57150" cmpd="sng">
            <a:solidFill>
              <a:srgbClr val="FFFFF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5465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een Onion 40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H="1" flipV="1">
            <a:off x="7496184" y="2613740"/>
            <a:ext cx="604024" cy="195851"/>
          </a:xfrm>
          <a:prstGeom prst="line">
            <a:avLst/>
          </a:prstGeom>
          <a:ln w="76200" cmpd="sng">
            <a:solidFill>
              <a:schemeClr val="bg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6699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een Onion 10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59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d Onion 10X-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76"/>
            <a:ext cx="9144000" cy="683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215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d onion 25Xd plastid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473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nion 4X LM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596454" y="0"/>
            <a:ext cx="80477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819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nion rect cell B 10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76"/>
            <a:ext cx="9144000" cy="683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285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nion cell 25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76"/>
            <a:ext cx="9144000" cy="683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7178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207</Words>
  <Application>Microsoft Macintosh PowerPoint</Application>
  <PresentationFormat>On-screen Show (4:3)</PresentationFormat>
  <Paragraphs>27</Paragraphs>
  <Slides>10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O. Norris</dc:creator>
  <cp:lastModifiedBy>David O. Norris</cp:lastModifiedBy>
  <cp:revision>1</cp:revision>
  <dcterms:created xsi:type="dcterms:W3CDTF">2016-02-03T23:02:24Z</dcterms:created>
  <dcterms:modified xsi:type="dcterms:W3CDTF">2016-02-03T23:04:44Z</dcterms:modified>
</cp:coreProperties>
</file>